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6" r:id="rId2"/>
    <p:sldId id="307" r:id="rId3"/>
    <p:sldId id="318" r:id="rId4"/>
    <p:sldId id="428" r:id="rId5"/>
    <p:sldId id="319" r:id="rId6"/>
    <p:sldId id="324" r:id="rId7"/>
    <p:sldId id="321" r:id="rId8"/>
    <p:sldId id="327" r:id="rId9"/>
    <p:sldId id="328" r:id="rId10"/>
    <p:sldId id="329" r:id="rId11"/>
    <p:sldId id="323" r:id="rId12"/>
    <p:sldId id="325" r:id="rId13"/>
    <p:sldId id="330" r:id="rId14"/>
    <p:sldId id="339" r:id="rId15"/>
    <p:sldId id="326" r:id="rId16"/>
    <p:sldId id="340" r:id="rId17"/>
    <p:sldId id="331" r:id="rId18"/>
    <p:sldId id="338" r:id="rId19"/>
    <p:sldId id="341" r:id="rId20"/>
    <p:sldId id="333" r:id="rId21"/>
    <p:sldId id="334" r:id="rId22"/>
    <p:sldId id="342" r:id="rId23"/>
    <p:sldId id="336" r:id="rId24"/>
    <p:sldId id="337" r:id="rId25"/>
    <p:sldId id="343" r:id="rId26"/>
    <p:sldId id="344" r:id="rId27"/>
    <p:sldId id="345" r:id="rId28"/>
    <p:sldId id="356" r:id="rId29"/>
    <p:sldId id="346" r:id="rId30"/>
    <p:sldId id="347" r:id="rId31"/>
    <p:sldId id="350" r:id="rId32"/>
    <p:sldId id="352" r:id="rId33"/>
    <p:sldId id="353" r:id="rId34"/>
    <p:sldId id="309" r:id="rId35"/>
    <p:sldId id="360" r:id="rId36"/>
    <p:sldId id="358" r:id="rId37"/>
    <p:sldId id="429" r:id="rId38"/>
    <p:sldId id="361" r:id="rId39"/>
    <p:sldId id="363" r:id="rId40"/>
    <p:sldId id="362" r:id="rId41"/>
    <p:sldId id="367" r:id="rId42"/>
    <p:sldId id="364" r:id="rId43"/>
    <p:sldId id="355" r:id="rId44"/>
    <p:sldId id="430" r:id="rId45"/>
    <p:sldId id="348" r:id="rId46"/>
    <p:sldId id="365" r:id="rId47"/>
    <p:sldId id="359" r:id="rId48"/>
    <p:sldId id="311" r:id="rId49"/>
    <p:sldId id="312" r:id="rId50"/>
    <p:sldId id="368" r:id="rId51"/>
    <p:sldId id="369" r:id="rId52"/>
    <p:sldId id="313" r:id="rId53"/>
    <p:sldId id="371" r:id="rId54"/>
    <p:sldId id="335" r:id="rId55"/>
    <p:sldId id="426" r:id="rId56"/>
    <p:sldId id="427" r:id="rId57"/>
    <p:sldId id="314" r:id="rId58"/>
    <p:sldId id="293" r:id="rId59"/>
    <p:sldId id="306" r:id="rId6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8" autoAdjust="0"/>
    <p:restoredTop sz="95033" autoAdjust="0"/>
  </p:normalViewPr>
  <p:slideViewPr>
    <p:cSldViewPr snapToGrid="0">
      <p:cViewPr varScale="1">
        <p:scale>
          <a:sx n="105" d="100"/>
          <a:sy n="105" d="100"/>
        </p:scale>
        <p:origin x="1056" y="10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5/03/2024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05/03/2024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81598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90207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05/03/2024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05/03/2024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7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colab.research.google.com/github/zz4fap/tp558-adv-ml/blob/master/examples/diffusion_model/Training/Colab_Diffusion_Model_Training.ipynb"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s://forms.gle/cGTZ9WVFT9uzt1ZY9"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5948516" y="1825624"/>
                <a:ext cx="6114174"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p:txBody>
          </p:sp>
        </mc:Choice>
        <mc:Fallback>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5948516" y="1825624"/>
                <a:ext cx="6114174" cy="5032375"/>
              </a:xfrm>
              <a:blipFill>
                <a:blip r:embed="rId3"/>
                <a:stretch>
                  <a:fillRect l="-1795" t="-1937" r="-2792"/>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203798" y="228851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 ao longo do tempo produz resultados melhores: variação linear, quadrática, </a:t>
                </a:r>
                <a:r>
                  <a:rPr lang="pt-BR" dirty="0" err="1"/>
                  <a:t>cossenoidal</a:t>
                </a:r>
                <a:r>
                  <a:rPr lang="pt-BR" dirty="0"/>
                  <a:t>, etc.</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3"/>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distribuição de remoção do ruído verdadeira.</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não existe ou é desconhecida.</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096000" y="1825624"/>
                <a:ext cx="5994400" cy="5032375"/>
              </a:xfrm>
            </p:spPr>
            <p:txBody>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parâmetros da rede neural, atualizados pelo gradiente descendente.</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096000" y="1825624"/>
                <a:ext cx="5994400" cy="5032375"/>
              </a:xfrm>
              <a:blipFill>
                <a:blip r:embed="rId2"/>
                <a:stretch>
                  <a:fillRect l="-1831" t="-1937" r="-1526"/>
                </a:stretch>
              </a:blipFill>
            </p:spPr>
            <p:txBody>
              <a:bodyPr/>
              <a:lstStyle/>
              <a:p>
                <a:r>
                  <a:rPr lang="pt-BR">
                    <a:noFill/>
                  </a:rPr>
                  <a:t> </a:t>
                </a:r>
              </a:p>
            </p:txBody>
          </p:sp>
        </mc:Fallback>
      </mc:AlternateContent>
      <p:pic>
        <p:nvPicPr>
          <p:cNvPr id="1026" name="Picture 2" descr="Diffusion Models: Definition, Methods, &amp; Applications | Encord">
            <a:extLst>
              <a:ext uri="{FF2B5EF4-FFF2-40B4-BE49-F238E27FC236}">
                <a16:creationId xmlns:a16="http://schemas.microsoft.com/office/drawing/2014/main" id="{73AABBDE-4016-7A81-9D8A-B53DF041A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53" y="2174240"/>
            <a:ext cx="5755521"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Alguns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1" y="1825624"/>
                <a:ext cx="11120120" cy="2977285"/>
              </a:xfrm>
            </p:spPr>
            <p:txBody>
              <a:bodyPr>
                <a:normAutofit/>
              </a:bodyPr>
              <a:lstStyle/>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assumido Gaussiano 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for pequeno o suficiente em cada passo da difusão direta,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condicionadas ao passo,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1" y="1825624"/>
                <a:ext cx="11120120" cy="2977285"/>
              </a:xfrm>
              <a:blipFill>
                <a:blip r:embed="rId2"/>
                <a:stretch>
                  <a:fillRect l="-987" t="-3272" b="-3272"/>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distribuição conjunta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r>
                  <a:rPr lang="pt-BR" dirty="0"/>
                  <a:t>Desta forma, a rede neural precisa aprender apenas a média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a:t>
                </a:r>
              </a:p>
              <a:p>
                <a:endParaRPr lang="pt-BR" dirty="0"/>
              </a:p>
              <a:p>
                <a:endParaRPr lang="pt-BR" dirty="0"/>
              </a:p>
              <a:p>
                <a:pPr marL="0" indent="0">
                  <a:buNone/>
                </a:pPr>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2"/>
                <a:stretch>
                  <a:fillRect l="-982"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2549B6B-8F26-3C1B-4BFB-EDD7110856C4}"/>
              </a:ext>
            </a:extLst>
          </p:cNvPr>
          <p:cNvPicPr>
            <a:picLocks noChangeAspect="1"/>
          </p:cNvPicPr>
          <p:nvPr/>
        </p:nvPicPr>
        <p:blipFill>
          <a:blip r:embed="rId3"/>
          <a:stretch>
            <a:fillRect/>
          </a:stretch>
        </p:blipFill>
        <p:spPr>
          <a:xfrm>
            <a:off x="3360262" y="3975100"/>
            <a:ext cx="5471475" cy="852532"/>
          </a:xfrm>
          <a:prstGeom prst="rect">
            <a:avLst/>
          </a:prstGeom>
        </p:spPr>
      </p:pic>
      <p:sp>
        <p:nvSpPr>
          <p:cNvPr id="6" name="CaixaDeTexto 5">
            <a:extLst>
              <a:ext uri="{FF2B5EF4-FFF2-40B4-BE49-F238E27FC236}">
                <a16:creationId xmlns:a16="http://schemas.microsoft.com/office/drawing/2014/main" id="{151AFE5D-7B84-30C6-DA46-EF5285CF3F44}"/>
              </a:ext>
            </a:extLst>
          </p:cNvPr>
          <p:cNvSpPr txBox="1"/>
          <p:nvPr/>
        </p:nvSpPr>
        <p:spPr>
          <a:xfrm>
            <a:off x="6344646" y="4829264"/>
            <a:ext cx="2487091" cy="369332"/>
          </a:xfrm>
          <a:prstGeom prst="rect">
            <a:avLst/>
          </a:prstGeom>
          <a:noFill/>
        </p:spPr>
        <p:txBody>
          <a:bodyPr wrap="none" rtlCol="0">
            <a:spAutoFit/>
          </a:bodyPr>
          <a:lstStyle/>
          <a:p>
            <a:r>
              <a:rPr lang="pt-BR" dirty="0"/>
              <a:t>Rede neural (e.g., </a:t>
            </a:r>
            <a:r>
              <a:rPr lang="pt-BR" dirty="0" err="1"/>
              <a:t>U-net</a:t>
            </a:r>
            <a:r>
              <a:rPr lang="pt-BR" dirty="0"/>
              <a:t>)</a:t>
            </a:r>
          </a:p>
        </p:txBody>
      </p:sp>
    </p:spTree>
    <p:extLst>
      <p:ext uri="{BB962C8B-B14F-4D97-AF65-F5344CB8AC3E}">
        <p14:creationId xmlns:p14="http://schemas.microsoft.com/office/powerpoint/2010/main" val="1965259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353800" cy="5032375"/>
              </a:xfrm>
            </p:spPr>
            <p:txBody>
              <a:bodyPr>
                <a:normAutofit fontScale="92500" lnSpcReduction="10000"/>
              </a:bodyPr>
              <a:lstStyle/>
              <a:p>
                <a:r>
                  <a:rPr lang="pt-BR" dirty="0"/>
                  <a:t>O treinamento é realizado minimizando-se o </a:t>
                </a:r>
                <a:r>
                  <a:rPr lang="pt-BR" b="1" i="1" dirty="0">
                    <a:solidFill>
                      <a:srgbClr val="7030A0"/>
                    </a:solidFill>
                  </a:rPr>
                  <a:t>limite superior variacional</a:t>
                </a:r>
                <a:r>
                  <a:rPr lang="pt-BR" dirty="0"/>
                  <a:t> da probabilidade logarítmica negativa</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reescrito como uma </a:t>
                </a:r>
                <a:r>
                  <a:rPr lang="pt-BR" b="1" i="1" dirty="0">
                    <a:solidFill>
                      <a:srgbClr val="7030A0"/>
                    </a:solidFill>
                  </a:rPr>
                  <a:t>soma de perdas</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distribuição posterior tratável,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353800" cy="5032375"/>
              </a:xfrm>
              <a:blipFill>
                <a:blip r:embed="rId2"/>
                <a:stretch>
                  <a:fillRect l="-967" t="-2421" b="-133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3739F617-CBEE-563B-3BC9-DAEB7DAEDF0E}"/>
              </a:ext>
            </a:extLst>
          </p:cNvPr>
          <p:cNvSpPr txBox="1"/>
          <p:nvPr/>
        </p:nvSpPr>
        <p:spPr>
          <a:xfrm>
            <a:off x="9641840" y="2326640"/>
            <a:ext cx="1140056" cy="261610"/>
          </a:xfrm>
          <a:prstGeom prst="rect">
            <a:avLst/>
          </a:prstGeom>
          <a:noFill/>
        </p:spPr>
        <p:txBody>
          <a:bodyPr wrap="none" rtlCol="0">
            <a:spAutoFit/>
          </a:bodyPr>
          <a:lstStyle/>
          <a:p>
            <a:r>
              <a:rPr lang="pt-BR" sz="1100" dirty="0"/>
              <a:t>Função de perda</a:t>
            </a:r>
          </a:p>
        </p:txBody>
      </p:sp>
      <p:cxnSp>
        <p:nvCxnSpPr>
          <p:cNvPr id="6" name="Conector de Seta Reta 5">
            <a:extLst>
              <a:ext uri="{FF2B5EF4-FFF2-40B4-BE49-F238E27FC236}">
                <a16:creationId xmlns:a16="http://schemas.microsoft.com/office/drawing/2014/main" id="{45ACFDC2-E744-6D01-9ADB-F7DDD88CCDCA}"/>
              </a:ext>
            </a:extLst>
          </p:cNvPr>
          <p:cNvCxnSpPr>
            <a:stCxn id="4" idx="2"/>
          </p:cNvCxnSpPr>
          <p:nvPr/>
        </p:nvCxnSpPr>
        <p:spPr>
          <a:xfrm flipH="1">
            <a:off x="9641840" y="2588250"/>
            <a:ext cx="570028" cy="20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43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distribuição posterior da etapa direta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medida de distância estatística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𝑑</m:t>
                            </m:r>
                          </m:e>
                          <m:sub>
                            <m:r>
                              <a:rPr lang="pt-BR" b="0" i="1" smtClean="0">
                                <a:latin typeface="Cambria Math" panose="02040503050406030204" pitchFamily="18" charset="0"/>
                                <a:ea typeface="Cambria Math" panose="02040503050406030204" pitchFamily="18" charset="0"/>
                              </a:rPr>
                              <m:t>𝑥</m:t>
                            </m:r>
                          </m:sub>
                        </m:sSub>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não tem nenhum parâmetro a ser aprendido e, portanto, ele é ignorado durante o treinamento.</a:t>
                </a:r>
              </a:p>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Normais, a divergência de KL assume uma forma simples e fechada</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média posterior do processo de difusão.</a:t>
                </a:r>
              </a:p>
              <a:p>
                <a:pPr marL="0" indent="0">
                  <a:buNone/>
                </a:pPr>
                <a:endParaRPr lang="pt-BR" dirty="0"/>
              </a:p>
            </p:txBody>
          </p:sp>
        </mc:Choice>
        <mc:Fallback>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1849"/>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1211560" cy="5032375"/>
              </a:xfrm>
            </p:spPr>
            <p:txBody>
              <a:bodyPr>
                <a:normAutofit fontScale="92500" lnSpcReduction="10000"/>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14:m>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a14:m>
                <a:r>
                  <a:rPr lang="pt-BR" dirty="0"/>
                  <a:t> 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está disponível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prever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332" r="-1577" b="-3148"/>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211560" cy="5032375"/>
              </a:xfrm>
            </p:spPr>
            <p:txBody>
              <a:bodyPr>
                <a:normAutofit/>
              </a:bodyPr>
              <a:lstStyle/>
              <a:p>
                <a:r>
                  <a:rPr lang="pt-BR" dirty="0"/>
                  <a:t>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b="1" dirty="0"/>
                  <a:t>OBS</a:t>
                </a:r>
                <a:r>
                  <a:rPr lang="pt-BR" dirty="0"/>
                  <a:t>.: Os autores de [1] relataram que a qualidade das imagens geradas é melhor ao se descartar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a:t>
                </a:r>
              </a:p>
              <a:p>
                <a:r>
                  <a:rPr lang="pt-BR" dirty="0"/>
                  <a:t>A rede neural é otimizada usando-se o </a:t>
                </a:r>
                <a:r>
                  <a:rPr lang="pt-BR" b="1" i="1" dirty="0"/>
                  <a:t>erro quadrático médio</a:t>
                </a:r>
                <a:r>
                  <a:rPr lang="pt-BR" dirty="0"/>
                  <a:t> entre o ruído Gaussiano verdadeiro e o predito.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937" r="-489"/>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107994" cy="5032375"/>
              </a:xfrm>
            </p:spPr>
            <p:txBody>
              <a:bodyPr/>
              <a:lstStyle/>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r>
                                    <a:rPr lang="pt-BR" i="1" smtClean="0">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smtClean="0">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b="0" i="1" smtClean="0">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 </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1</m:t>
                                    </m:r>
                                  </m:e>
                                </m:mr>
                              </m:m>
                            </m:e>
                          </m:eqArr>
                        </m:e>
                      </m:d>
                      <m:r>
                        <a:rPr lang="pt-BR" b="0" i="1" smtClean="0">
                          <a:latin typeface="Cambria Math" panose="02040503050406030204" pitchFamily="18" charset="0"/>
                        </a:rPr>
                        <m:t>.</m:t>
                      </m:r>
                    </m:oMath>
                  </m:oMathPara>
                </a14:m>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107994" cy="5032375"/>
              </a:xfrm>
              <a:blipFill>
                <a:blip r:embed="rId3"/>
                <a:stretch>
                  <a:fillRect l="-1153" t="-1937"/>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1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e corrompemos a entrada com o nível de ruído dado por </a:t>
                </a:r>
                <a14:m>
                  <m:oMath xmlns:m="http://schemas.openxmlformats.org/officeDocument/2006/math">
                    <m:r>
                      <a:rPr lang="pt-BR" b="0" i="1" smtClean="0">
                        <a:latin typeface="Cambria Math" panose="02040503050406030204" pitchFamily="18" charset="0"/>
                      </a:rPr>
                      <m:t>𝑡</m:t>
                    </m:r>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prever esse ruído com base na imagem corrompida,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2275"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fontScale="92500" lnSpcReduction="10000"/>
              </a:bodyPr>
              <a:lstStyle/>
              <a:p>
                <a:r>
                  <a:rPr lang="pt-BR" dirty="0"/>
                  <a:t>Após o treinamento, para retirar uma amostra da distribuição original, segue-se o algoritmo ao lado.</a:t>
                </a:r>
              </a:p>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A rede neural estima o ruído adicionado a ela e o remove.</a:t>
                </a:r>
              </a:p>
              <a:p>
                <a:r>
                  <a:rPr lang="pt-BR" dirty="0"/>
                  <a:t>Antes da nova iteração, ruído Gaussiano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nessa iteração, não se adiciona ruído.</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448" t="-2421" r="-2624"/>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Tree>
    <p:extLst>
      <p:ext uri="{BB962C8B-B14F-4D97-AF65-F5344CB8AC3E}">
        <p14:creationId xmlns:p14="http://schemas.microsoft.com/office/powerpoint/2010/main" val="2392088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tenta predizer o ruído adicionado, até que tenhamos uma imagem.</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720263" y="2766354"/>
            <a:ext cx="2253349" cy="1600438"/>
          </a:xfrm>
          <a:prstGeom prst="rect">
            <a:avLst/>
          </a:prstGeom>
          <a:noFill/>
        </p:spPr>
        <p:txBody>
          <a:bodyPr wrap="square" rtlCol="0">
            <a:spAutoFit/>
          </a:bodyPr>
          <a:lstStyle/>
          <a:p>
            <a:pPr algn="ctr"/>
            <a:r>
              <a:rPr lang="pt-BR" sz="1400" b="1" dirty="0"/>
              <a:t>OBS</a:t>
            </a:r>
            <a:r>
              <a:rPr lang="pt-BR" sz="1400" dirty="0"/>
              <a:t>.: Modelo de difusão treinado com um conjunto de imagens de sprites. Um s</a:t>
            </a:r>
            <a:r>
              <a:rPr lang="pt-BR" sz="1400" b="0" i="0" dirty="0">
                <a:effectLst/>
              </a:rPr>
              <a:t>prite é uma imagem de duas dimensões que pode representar um personagem de um jogo, por exemplo</a:t>
            </a:r>
            <a:endParaRPr lang="pt-BR" sz="1400" dirty="0"/>
          </a:p>
        </p:txBody>
      </p:sp>
    </p:spTree>
    <p:extLst>
      <p:ext uri="{BB962C8B-B14F-4D97-AF65-F5344CB8AC3E}">
        <p14:creationId xmlns:p14="http://schemas.microsoft.com/office/powerpoint/2010/main" val="667376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que é escalonado baseando-se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colapso e gere amostras próximas da média do conjunto de dados.</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6341806" y="1825624"/>
                <a:ext cx="5742039" cy="5032375"/>
              </a:xfrm>
            </p:spPr>
            <p:txBody>
              <a:bodyPr>
                <a:normAutofit lnSpcReduction="10000"/>
              </a:bodyPr>
              <a:lstStyle/>
              <a:p>
                <a:r>
                  <a:rPr lang="pt-BR" dirty="0"/>
                  <a:t>A rede neural recebe uma amostra (e.g., imagem)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t>
                </a:r>
              </a:p>
              <a:p>
                <a:r>
                  <a:rPr lang="pt-BR" dirty="0"/>
                  <a:t>Observe que o </a:t>
                </a:r>
                <a:r>
                  <a:rPr lang="pt-BR" b="1" i="1" dirty="0">
                    <a:solidFill>
                      <a:srgbClr val="7030A0"/>
                    </a:solidFill>
                  </a:rPr>
                  <a:t>ruído predito deve ter a mesma dimensão da amostra de entrada</a:t>
                </a:r>
                <a:r>
                  <a:rPr lang="pt-BR" dirty="0"/>
                  <a:t>.</a:t>
                </a:r>
              </a:p>
              <a:p>
                <a:r>
                  <a:rPr lang="pt-BR" dirty="0"/>
                  <a:t>Assim, os autores de [1] optaram por usar uma </a:t>
                </a:r>
                <a:r>
                  <a:rPr lang="pt-BR" dirty="0" err="1"/>
                  <a:t>U-Net</a:t>
                </a:r>
                <a:r>
                  <a:rPr lang="pt-BR" dirty="0"/>
                  <a:t>, introduzida por </a:t>
                </a:r>
                <a:r>
                  <a:rPr lang="pt-BR" dirty="0" err="1"/>
                  <a:t>Ronneberger</a:t>
                </a:r>
                <a:r>
                  <a:rPr lang="pt-BR" dirty="0"/>
                  <a:t> et al. em [2] para </a:t>
                </a:r>
                <a:r>
                  <a:rPr lang="pt-BR" b="1" i="1" dirty="0">
                    <a:solidFill>
                      <a:srgbClr val="00B050"/>
                    </a:solidFill>
                  </a:rPr>
                  <a:t>segmentação de imagens</a:t>
                </a:r>
                <a:r>
                  <a:rPr lang="pt-BR" dirty="0"/>
                  <a:t> médicas.</a:t>
                </a:r>
              </a:p>
              <a:p>
                <a:pPr lvl="1">
                  <a:buFont typeface="Wingdings" panose="05000000000000000000" pitchFamily="2" charset="2"/>
                  <a:buChar char="§"/>
                </a:pPr>
                <a:r>
                  <a:rPr lang="pt-BR" dirty="0" err="1"/>
                  <a:t>U-Net</a:t>
                </a:r>
                <a:r>
                  <a:rPr lang="pt-BR" dirty="0"/>
                  <a:t> é uma rede neural </a:t>
                </a:r>
                <a:r>
                  <a:rPr lang="pt-BR" dirty="0" err="1"/>
                  <a:t>convolucional</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6341806" y="1825624"/>
                <a:ext cx="5742039" cy="5032375"/>
              </a:xfrm>
              <a:blipFill>
                <a:blip r:embed="rId2"/>
                <a:stretch>
                  <a:fillRect l="-1911" t="-2663" r="-3397"/>
                </a:stretch>
              </a:blipFill>
            </p:spPr>
            <p:txBody>
              <a:bodyPr/>
              <a:lstStyle/>
              <a:p>
                <a:r>
                  <a:rPr lang="pt-BR">
                    <a:noFill/>
                  </a:rPr>
                  <a:t> </a:t>
                </a:r>
              </a:p>
            </p:txBody>
          </p:sp>
        </mc:Fallback>
      </mc:AlternateContent>
      <p:pic>
        <p:nvPicPr>
          <p:cNvPr id="1026" name="Picture 2" descr="U-Net: Convolutional Networks for Biomedical Image Segmentation">
            <a:extLst>
              <a:ext uri="{FF2B5EF4-FFF2-40B4-BE49-F238E27FC236}">
                <a16:creationId xmlns:a16="http://schemas.microsoft.com/office/drawing/2014/main" id="{182EE4E0-A840-4314-6EE5-F91CF7932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1936955"/>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59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lnSpcReduction="10000"/>
          </a:bodyPr>
          <a:lstStyle/>
          <a:p>
            <a:r>
              <a:rPr lang="pt-BR" dirty="0"/>
              <a:t>A segmentação de imagens é uma técnica de visão computacional que particiona uma imagem em grupos de pixels (i.e., segmentos de imagem) para detecção de objetos.</a:t>
            </a:r>
          </a:p>
          <a:p>
            <a:pPr lvl="1">
              <a:buFont typeface="Wingdings" panose="05000000000000000000" pitchFamily="2" charset="2"/>
              <a:buChar char="§"/>
            </a:pPr>
            <a:r>
              <a:rPr lang="pt-BR" dirty="0"/>
              <a:t>Ou seja, classifica os pixels em classes.</a:t>
            </a:r>
          </a:p>
          <a:p>
            <a:r>
              <a:rPr lang="pt-BR" dirty="0"/>
              <a:t>Segmentação semântica: detecta pixels da mesma </a:t>
            </a:r>
            <a:r>
              <a:rPr lang="pt-BR" b="1" i="1" dirty="0">
                <a:solidFill>
                  <a:srgbClr val="00B050"/>
                </a:solidFill>
              </a:rPr>
              <a:t>classe</a:t>
            </a:r>
            <a:r>
              <a:rPr lang="pt-BR" dirty="0"/>
              <a:t> (e.g., pessoas).</a:t>
            </a:r>
          </a:p>
          <a:p>
            <a:r>
              <a:rPr lang="pt-BR" dirty="0"/>
              <a:t>Segmentação por instância: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dirty="0"/>
              <a:t>Segmentação panóptica: combina as duas anteriores.</a:t>
            </a:r>
          </a:p>
          <a:p>
            <a:pPr lvl="1">
              <a:buFont typeface="Wingdings" panose="05000000000000000000" pitchFamily="2" charset="2"/>
              <a:buChar char="§"/>
            </a:pPr>
            <a:endParaRPr lang="pt-BR" dirty="0"/>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343650" y="1825624"/>
            <a:ext cx="5740196" cy="5032375"/>
          </a:xfrm>
        </p:spPr>
        <p:txBody>
          <a:bodyPr>
            <a:normAutofit/>
          </a:bodyPr>
          <a:lstStyle/>
          <a:p>
            <a:r>
              <a:rPr lang="pt-BR" dirty="0"/>
              <a:t>Uma </a:t>
            </a:r>
            <a:r>
              <a:rPr lang="pt-BR" dirty="0" err="1"/>
              <a:t>U-Net</a:t>
            </a:r>
            <a:r>
              <a:rPr lang="pt-BR" dirty="0"/>
              <a:t> possui uma camada de “</a:t>
            </a:r>
            <a:r>
              <a:rPr lang="pt-BR" b="1" i="1" dirty="0">
                <a:solidFill>
                  <a:srgbClr val="7030A0"/>
                </a:solidFill>
              </a:rPr>
              <a:t>gargalo</a:t>
            </a:r>
            <a:r>
              <a:rPr lang="pt-BR" dirty="0"/>
              <a:t>” no meio de sua arquitetura entre o codificador e o decodificador.</a:t>
            </a:r>
          </a:p>
          <a:p>
            <a:r>
              <a:rPr lang="pt-BR" dirty="0"/>
              <a:t>Esse gargalo garante que a rede aprenda apenas as informações mais importantes.</a:t>
            </a:r>
          </a:p>
          <a:p>
            <a:r>
              <a:rPr lang="pt-BR" dirty="0"/>
              <a:t>O gargalo encontra informações latentes, i.e., ocultas, nos dados de entrada.</a:t>
            </a: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199784" y="1825624"/>
            <a:ext cx="5884062" cy="5032375"/>
          </a:xfrm>
        </p:spPr>
        <p:txBody>
          <a:bodyPr>
            <a:normAutofit/>
          </a:bodyPr>
          <a:lstStyle/>
          <a:p>
            <a:r>
              <a:rPr lang="pt-BR" dirty="0"/>
              <a:t>O codificador primeiro codifica uma imagem em uma representação oculta de menor resolução.</a:t>
            </a:r>
          </a:p>
          <a:p>
            <a:pPr lvl="1">
              <a:buFont typeface="Wingdings" panose="05000000000000000000" pitchFamily="2" charset="2"/>
              <a:buChar char="§"/>
            </a:pPr>
            <a:r>
              <a:rPr lang="pt-BR" dirty="0"/>
              <a:t>Ou seja,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a:p>
            <a:r>
              <a:rPr lang="pt-BR" dirty="0"/>
              <a:t>Em seguida, o decodificador decodifica essa representação oculta de volta em uma imagem com a mesma resolução inicial.</a:t>
            </a:r>
          </a:p>
          <a:p>
            <a:pPr lvl="1">
              <a:buFont typeface="Wingdings" panose="05000000000000000000" pitchFamily="2" charset="2"/>
              <a:buChar char="§"/>
            </a:pPr>
            <a:r>
              <a:rPr lang="pt-BR" dirty="0"/>
              <a:t>Ou seja, </a:t>
            </a:r>
            <a:r>
              <a:rPr lang="pt-BR" b="1" i="1" dirty="0">
                <a:solidFill>
                  <a:srgbClr val="7030A0"/>
                </a:solidFill>
              </a:rPr>
              <a:t>aumenta a resolução espacial</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17E04410-E6B9-66E4-CCDC-5E09EAC1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16495CC2-55EB-4DE7-43C6-B08947BBBD13}"/>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11AAEE8-7AE2-27E8-6343-DF0F4A7E93D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22A2F09-619D-45D6-8595-4DA54266910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DFFA508-861C-F8CD-81C6-74179D681973}"/>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740200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identificar as </a:t>
            </a:r>
            <a:r>
              <a:rPr lang="pt-BR" b="1" i="1" dirty="0">
                <a:solidFill>
                  <a:srgbClr val="00B050"/>
                </a:solidFill>
              </a:rPr>
              <a:t>características</a:t>
            </a:r>
            <a:r>
              <a:rPr lang="pt-BR" dirty="0"/>
              <a:t> relevantes na imagem de entrada. </a:t>
            </a:r>
          </a:p>
          <a:p>
            <a:r>
              <a:rPr lang="pt-BR" dirty="0"/>
              <a:t>Suas camadas realizam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 que reduzem a resolução espacial dos </a:t>
            </a:r>
            <a:r>
              <a:rPr lang="pt-BR" b="1" i="1" dirty="0">
                <a:solidFill>
                  <a:srgbClr val="00B050"/>
                </a:solidFill>
              </a:rPr>
              <a:t>mapas de características</a:t>
            </a:r>
            <a:r>
              <a:rPr lang="pt-BR" dirty="0"/>
              <a:t>, capturando assim representações cada vez mais abstratas da entrada.</a:t>
            </a:r>
          </a:p>
        </p:txBody>
      </p:sp>
      <p:pic>
        <p:nvPicPr>
          <p:cNvPr id="1026" name="Picture 2" descr="U-Net: Convolutional Networks for Biomedical Image Segmentation">
            <a:extLst>
              <a:ext uri="{FF2B5EF4-FFF2-40B4-BE49-F238E27FC236}">
                <a16:creationId xmlns:a16="http://schemas.microsoft.com/office/drawing/2014/main" id="{9365F023-EA2D-A438-5159-068566A01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A5659FBE-A0FA-58F6-7726-E74D19BE78C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F0FE4BAD-4957-7AEC-121B-1286E7845D9F}"/>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E5C7D2A7-2FED-6BAC-93DA-4CB10ADEE7C6}"/>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433E47EA-B831-A838-5244-6C12D1AA1E4A}"/>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1323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as informações abstratas (i.e., latentes) capturadas pelo codificador, mantendo a resolução espacial da entrada. </a:t>
            </a:r>
          </a:p>
          <a:p>
            <a:r>
              <a:rPr lang="pt-BR" dirty="0"/>
              <a:t>Suas camadas aumentam a resolução dos mapas de características através de </a:t>
            </a:r>
            <a:r>
              <a:rPr lang="pt-BR" b="1" i="1" dirty="0">
                <a:solidFill>
                  <a:srgbClr val="00B050"/>
                </a:solidFill>
              </a:rPr>
              <a:t>convoluções transpostas</a:t>
            </a:r>
            <a:r>
              <a:rPr lang="pt-BR" dirty="0"/>
              <a:t>.</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pPr lvl="1">
              <a:buFont typeface="Wingdings" panose="05000000000000000000" pitchFamily="2" charset="2"/>
              <a:buChar char="§"/>
            </a:pPr>
            <a:r>
              <a:rPr lang="pt-BR" dirty="0"/>
              <a:t>Ou seja, essas camadas aumentam a resolução da saída.</a:t>
            </a:r>
          </a:p>
          <a:p>
            <a:r>
              <a:rPr lang="pt-BR" dirty="0"/>
              <a:t>A operação de convolução transposta é similar a de convolução, sendo a única diferença é que aqui multiplicamos a matriz do </a:t>
            </a:r>
            <a:r>
              <a:rPr lang="pt-BR" i="1" dirty="0"/>
              <a:t>kernel</a:t>
            </a:r>
            <a:r>
              <a:rPr lang="pt-BR" dirty="0"/>
              <a:t> transposta pela entrada achatada e depois realizamos um </a:t>
            </a:r>
            <a:r>
              <a:rPr lang="pt-BR" i="1" dirty="0" err="1"/>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Tree>
    <p:extLst>
      <p:ext uri="{BB962C8B-B14F-4D97-AF65-F5344CB8AC3E}">
        <p14:creationId xmlns:p14="http://schemas.microsoft.com/office/powerpoint/2010/main" val="4040010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5618497" y="1825624"/>
            <a:ext cx="6465350" cy="5032375"/>
          </a:xfrm>
        </p:spPr>
        <p:txBody>
          <a:bodyPr>
            <a:normAutofit lnSpcReduction="10000"/>
          </a:bodyPr>
          <a:lstStyle/>
          <a:p>
            <a:r>
              <a:rPr lang="pt-BR" dirty="0"/>
              <a:t>Em geral, as </a:t>
            </a:r>
            <a:r>
              <a:rPr lang="pt-BR" dirty="0" err="1"/>
              <a:t>CNNs</a:t>
            </a:r>
            <a:r>
              <a:rPr lang="pt-BR" dirty="0"/>
              <a:t>, incluindo o codificador, tendem a esquecer certas características ao longo das camadas convolucionais.</a:t>
            </a:r>
          </a:p>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pPr lvl="1">
              <a:buFont typeface="Wingdings" panose="05000000000000000000" pitchFamily="2" charset="2"/>
              <a:buChar char="§"/>
            </a:pPr>
            <a:r>
              <a:rPr lang="pt-BR" dirty="0"/>
              <a:t>Isso ajuda as camadas decodificadoras a localizar as características com mais precisão.</a:t>
            </a:r>
          </a:p>
          <a:p>
            <a:r>
              <a:rPr lang="pt-BR" dirty="0"/>
              <a:t>Cada nível do decodificador concatena os mapas de características locais com características de alta resolução do caminho do codificador.</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dirty="0" err="1"/>
              <a:t>skip</a:t>
            </a:r>
            <a:r>
              <a:rPr lang="pt-BR" sz="1200"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589270" y="1825624"/>
            <a:ext cx="6474910" cy="5032375"/>
          </a:xfrm>
        </p:spPr>
        <p:txBody>
          <a:bodyPr>
            <a:normAutofit/>
          </a:bodyPr>
          <a:lstStyle/>
          <a:p>
            <a:r>
              <a:rPr lang="pt-BR" dirty="0"/>
              <a:t>Até o momento, vimos que a </a:t>
            </a:r>
            <a:r>
              <a:rPr lang="pt-BR" dirty="0" err="1"/>
              <a:t>U-Net</a:t>
            </a:r>
            <a:r>
              <a:rPr lang="pt-BR" dirty="0"/>
              <a:t> recebe um tensor com determinadas dimensões como entrada e gera um tensor com as mesmas dimensões em sua saída.</a:t>
            </a:r>
          </a:p>
          <a:p>
            <a:pPr lvl="1">
              <a:buFont typeface="Wingdings" panose="05000000000000000000" pitchFamily="2" charset="2"/>
              <a:buChar char="§"/>
            </a:pPr>
            <a:r>
              <a:rPr lang="pt-BR" dirty="0"/>
              <a:t>Ou seja, ela recebe uma imagem e gera um tensor com a predição do ruído adicionado àquela imagem.</a:t>
            </a:r>
          </a:p>
        </p:txBody>
      </p:sp>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486400" y="1825624"/>
                <a:ext cx="6577780" cy="5032375"/>
              </a:xfrm>
            </p:spPr>
            <p:txBody>
              <a:bodyPr>
                <a:normAutofit/>
              </a:bodyPr>
              <a:lstStyle/>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a:p>
                <a:r>
                  <a:rPr lang="pt-BR" dirty="0"/>
                  <a:t>A </a:t>
                </a:r>
                <a:r>
                  <a:rPr lang="pt-BR" dirty="0" err="1"/>
                  <a:t>U-net</a:t>
                </a:r>
                <a:r>
                  <a:rPr lang="pt-BR" dirty="0"/>
                  <a:t> não tem conhecimento inerente de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 o que é uma informação crítica para o que modelo prediga com precisão o ruído em um determinado intervalo de tempo.</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486400" y="1825624"/>
                <a:ext cx="6577780" cy="5032375"/>
              </a:xfrm>
              <a:blipFill>
                <a:blip r:embed="rId2"/>
                <a:stretch>
                  <a:fillRect l="-1668" t="-1937" r="-2502" b="-1816"/>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“saiba” em qual intervalo de tempo ela está operando para cada imagem e consiga predizer o ruído.</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camadas densas (i.e., totalmente conectadas) e têm suas saídas </a:t>
            </a:r>
            <a:r>
              <a:rPr lang="pt-BR" b="1" i="1" dirty="0">
                <a:solidFill>
                  <a:srgbClr val="7030A0"/>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t>
            </a:r>
            <a:r>
              <a:rPr lang="pt-BR" dirty="0" err="1"/>
              <a:t>GANs</a:t>
            </a:r>
            <a:r>
              <a:rPr lang="pt-BR" dirty="0"/>
              <a:t>.</a:t>
            </a:r>
          </a:p>
          <a:p>
            <a:r>
              <a:rPr lang="pt-BR" dirty="0"/>
              <a:t>Na maioria dos casos, seu </a:t>
            </a:r>
            <a:r>
              <a:rPr lang="pt-BR" b="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t>
                </a:r>
                <a:r>
                  <a:rPr lang="pt-BR" dirty="0" err="1"/>
                  <a:t>GANs</a:t>
                </a:r>
                <a:r>
                  <a:rPr lang="pt-BR" dirty="0"/>
                  <a:t>.</a:t>
                </a:r>
              </a:p>
              <a:p>
                <a:r>
                  <a:rPr lang="pt-BR" dirty="0"/>
                  <a:t>Possuem </a:t>
                </a:r>
                <a:r>
                  <a:rPr lang="pt-BR" b="1" i="1" dirty="0">
                    <a:solidFill>
                      <a:srgbClr val="00B050"/>
                    </a:solidFill>
                  </a:rPr>
                  <a:t>muitos hiperparâmetros </a:t>
                </a:r>
                <a:r>
                  <a:rPr lang="pt-BR" dirty="0"/>
                  <a:t>que devem ser ajustados para se obter bons resultados.</a:t>
                </a:r>
              </a:p>
            </p:txBody>
          </p:sp>
        </mc:Choice>
        <mc:Fallback>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t>word </a:t>
            </a:r>
            <a:r>
              <a:rPr lang="pt-BR" b="1" i="1" dirty="0" err="1"/>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dirty="0" err="1"/>
              <a:t>Image</a:t>
            </a:r>
            <a:r>
              <a:rPr lang="pt-BR" dirty="0"/>
              <a:t> </a:t>
            </a:r>
            <a:r>
              <a:rPr lang="pt-BR" dirty="0" err="1"/>
              <a:t>inpainting</a:t>
            </a:r>
            <a:r>
              <a:rPr lang="pt-BR" dirty="0"/>
              <a:t> é uma técnica que remove ou substitui elementos em imagens.</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O modelo de difusão gera mais modos (i.e., diversidade) do que a GAN, como, por exemplo, cabeças de avestruz ampliadas, flamingos únicos, diferentes orientações de cheeseburgers e um peixe sem nenhum humano segurando-o [4].</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676276" y="1825624"/>
            <a:ext cx="5381045" cy="5032375"/>
          </a:xfrm>
        </p:spPr>
        <p:txBody>
          <a:bodyPr/>
          <a:lstStyle/>
          <a:p>
            <a:r>
              <a:rPr lang="pt-BR" dirty="0"/>
              <a:t>O modelo de difusão obtém o melhor </a:t>
            </a:r>
            <a:r>
              <a:rPr lang="pt-BR" dirty="0" err="1"/>
              <a:t>Fréchet</a:t>
            </a:r>
            <a:r>
              <a:rPr lang="pt-BR" dirty="0"/>
              <a:t> </a:t>
            </a:r>
            <a:r>
              <a:rPr lang="pt-BR" dirty="0" err="1"/>
              <a:t>Inception</a:t>
            </a:r>
            <a:r>
              <a:rPr lang="pt-BR" dirty="0"/>
              <a:t> Distance (FID) em todas as tarefas executadas em [4].</a:t>
            </a:r>
          </a:p>
          <a:p>
            <a:pPr lvl="1">
              <a:buFont typeface="Wingdings" panose="05000000000000000000" pitchFamily="2" charset="2"/>
              <a:buChar char="§"/>
            </a:pPr>
            <a:r>
              <a:rPr lang="pt-BR" dirty="0"/>
              <a:t>FID é uma métrica usada para capturar a diversidade das amostras.</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423780" y="2105245"/>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p:txBody>
      </p:sp>
    </p:spTree>
    <p:extLst>
      <p:ext uri="{BB962C8B-B14F-4D97-AF65-F5344CB8AC3E}">
        <p14:creationId xmlns:p14="http://schemas.microsoft.com/office/powerpoint/2010/main" val="3650954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11124</TotalTime>
  <Words>5060</Words>
  <Application>Microsoft Office PowerPoint</Application>
  <PresentationFormat>Widescreen</PresentationFormat>
  <Paragraphs>406</Paragraphs>
  <Slides>59</Slides>
  <Notes>21</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59</vt:i4>
      </vt:variant>
    </vt:vector>
  </HeadingPairs>
  <TitlesOfParts>
    <vt:vector size="71" baseType="lpstr">
      <vt:lpstr>Arial</vt:lpstr>
      <vt:lpstr>Calibri</vt:lpstr>
      <vt:lpstr>Calibri Light</vt:lpstr>
      <vt:lpstr>Cambria Math</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Processo de difusão reversa</vt:lpstr>
      <vt:lpstr>Processo de difusão reversa</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U-Net</vt:lpstr>
      <vt:lpstr>U-Net</vt:lpstr>
      <vt:lpstr>U-Net</vt:lpstr>
      <vt:lpstr>U-Net</vt:lpstr>
      <vt:lpstr>U-Net: Codificador</vt:lpstr>
      <vt:lpstr>U-Net: Codificador</vt:lpstr>
      <vt:lpstr>U-Net: Decodificador</vt:lpstr>
      <vt:lpstr>U-Net: Decodificador</vt:lpstr>
      <vt:lpstr>U-Net: Decodificador</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Quiz</vt:lpstr>
      <vt:lpstr>Referências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1999</cp:revision>
  <dcterms:created xsi:type="dcterms:W3CDTF">2020-01-20T13:50:05Z</dcterms:created>
  <dcterms:modified xsi:type="dcterms:W3CDTF">2024-03-05T18:17:38Z</dcterms:modified>
</cp:coreProperties>
</file>